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/>
          <p:nvPr/>
        </p:nvSpPr>
        <p:spPr>
          <a:xfrm>
            <a:off y="2914648" x="0"/>
            <a:ext cy="22289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1" name="Shape 11"/>
          <p:cNvCxnSpPr/>
          <p:nvPr/>
        </p:nvCxnSpPr>
        <p:spPr>
          <a:xfrm>
            <a:off y="291464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y="1618313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y="2964777" x="685800"/>
            <a:ext cy="9447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6" name="Shape 16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2468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1" name="Shape 21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7" name="Shape 27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8" name="Shape 2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/>
          <p:nvPr/>
        </p:nvSpPr>
        <p:spPr>
          <a:xfrm>
            <a:off y="4225081" x="0"/>
            <a:ext cy="9183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31" name="Shape 31"/>
          <p:cNvCxnSpPr/>
          <p:nvPr/>
        </p:nvCxnSpPr>
        <p:spPr>
          <a:xfrm>
            <a:off y="4225081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2" name="Shape 32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4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2468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33350" marL="74295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marL="114300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14300" marL="16002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14300" marL="20574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marL="25146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marL="29718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marL="34290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marL="38862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/>
        </p:nvSpPr>
        <p:spPr>
          <a:xfrm>
            <a:off y="4759450" x="4259575"/>
            <a:ext cy="696599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8" name="Shape 8"/>
          <p:cNvSpPr txBox="1"/>
          <p:nvPr/>
        </p:nvSpPr>
        <p:spPr>
          <a:xfrm>
            <a:off y="4893300" x="2743200"/>
            <a:ext cy="250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sz="1000" lang="en">
                <a:latin typeface="Quicksand"/>
                <a:ea typeface="Quicksand"/>
                <a:cs typeface="Quicksand"/>
                <a:sym typeface="Quicksand"/>
              </a:rPr>
              <a:t>Brendan Higgins March 20, 2014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4"/><Relationship Target="../media/image05.jpg" Type="http://schemas.openxmlformats.org/officeDocument/2006/relationships/image" Id="rId3"/><Relationship Target="../media/image02.jp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/>
        </p:nvSpPr>
        <p:spPr>
          <a:xfrm>
            <a:off y="875025" x="107777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6" name="Shape 36"/>
          <p:cNvSpPr txBox="1"/>
          <p:nvPr/>
        </p:nvSpPr>
        <p:spPr>
          <a:xfrm>
            <a:off y="309425" x="704300"/>
            <a:ext cy="1942200" cx="7982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3000" lang="en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rPr>
              <a:t>Working in Harmony with Non-archivists as Collaborators: 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b="1" sz="3000" lang="en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rPr>
              <a:t>Case Studies from Music Repositories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y="2048925" x="704300"/>
            <a:ext cy="2304899" cx="7608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rPr>
              <a:t>Panelists: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rPr>
              <a:t>Brendan Higgins- The Boston Conservatory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rPr>
              <a:t>Sarah Funke Donovan - Boston Symphony Orchestra Archives</a:t>
            </a:r>
          </a:p>
          <a:p>
            <a:r>
              <a:t/>
            </a:r>
          </a:p>
          <a:p>
            <a:pPr>
              <a:buNone/>
            </a:pPr>
            <a:r>
              <a:rPr sz="1800" lang="en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rPr>
              <a:t>Paul Engle &amp; Sofía Becerra-Licha - Berklee College of Music</a:t>
            </a:r>
          </a:p>
        </p:txBody>
      </p:sp>
      <p:sp>
        <p:nvSpPr>
          <p:cNvPr id="38" name="Shape 38"/>
          <p:cNvSpPr/>
          <p:nvPr/>
        </p:nvSpPr>
        <p:spPr>
          <a:xfrm>
            <a:off y="4631275" x="10675"/>
            <a:ext cy="512099" cx="9144000"/>
          </a:xfrm>
          <a:prstGeom prst="rect">
            <a:avLst/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9" name="Shape 39"/>
          <p:cNvSpPr/>
          <p:nvPr/>
        </p:nvSpPr>
        <p:spPr>
          <a:xfrm>
            <a:off y="0" x="10675"/>
            <a:ext cy="4631399" cx="608100"/>
          </a:xfrm>
          <a:prstGeom prst="rect">
            <a:avLst/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000" lang="en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Collaboration with Advancement Office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200150" x="457200"/>
            <a:ext cy="3246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“We have an archive?”</a:t>
            </a:r>
          </a:p>
          <a:p>
            <a:r>
              <a:t/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>
                <a:latin typeface="Quicksand"/>
                <a:ea typeface="Quicksand"/>
                <a:cs typeface="Quicksand"/>
                <a:sym typeface="Quicksand"/>
              </a:rPr>
              <a:t>Their lack of knowledge about the collection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>
                <a:latin typeface="Quicksand"/>
                <a:ea typeface="Quicksand"/>
                <a:cs typeface="Quicksand"/>
                <a:sym typeface="Quicksand"/>
              </a:rPr>
              <a:t>High turnover and little precedence for collaboration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>
                <a:latin typeface="Quicksand"/>
                <a:ea typeface="Quicksand"/>
                <a:cs typeface="Quicksand"/>
                <a:sym typeface="Quicksand"/>
              </a:rPr>
              <a:t>More acquisitions issues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>
                <a:latin typeface="Quicksand"/>
                <a:ea typeface="Quicksand"/>
                <a:cs typeface="Quicksand"/>
                <a:sym typeface="Quicksand"/>
              </a:rPr>
              <a:t>Walking a fine line with collaboration</a:t>
            </a:r>
          </a:p>
          <a:p>
            <a:pPr rtl="0" lvl="1" indent="-342900" marL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1800" lang="en">
                <a:latin typeface="Quicksand"/>
                <a:ea typeface="Quicksand"/>
                <a:cs typeface="Quicksand"/>
                <a:sym typeface="Quicksand"/>
              </a:rPr>
              <a:t>Enough promotion of the current collection without encouraging a records dump (with nowhere to put it)</a:t>
            </a:r>
          </a:p>
          <a:p>
            <a:pPr rtl="0" lvl="0" indent="-3429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>
                <a:latin typeface="Quicksand"/>
                <a:ea typeface="Quicksand"/>
                <a:cs typeface="Quicksand"/>
                <a:sym typeface="Quicksand"/>
              </a:rPr>
              <a:t>Keep contact, especially in institutions with turnover issues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000" lang="en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Collaboration with Schools/Departments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200150" x="457200"/>
            <a:ext cy="3246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Composition Department Digital Repository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To complement archived recordings, 30 concerts a year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PDF copy of score held in repository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Linked to MARC record of CD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Metadata specifications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Composer, date completed, date performed, instrumentation, genre(?)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000" lang="en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Collaboration with Schools/Departments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92174" x="1378314"/>
            <a:ext cy="3951324" cx="63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000" lang="en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Collaboration with Schools/Departments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200150" x="457200"/>
            <a:ext cy="3246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Collaborate with faculty</a:t>
            </a:r>
          </a:p>
          <a:p>
            <a:pPr rtl="0" lvl="0">
              <a:buNone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- Communicate with students about delivering scores and advocating for the program</a:t>
            </a:r>
          </a:p>
          <a:p>
            <a:pPr rtl="0" lvl="0">
              <a:buNone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Collaborate with students</a:t>
            </a:r>
          </a:p>
          <a:p>
            <a:pPr rtl="0" lvl="0">
              <a:buNone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- Timely delivery and ingest of scores, preferred metadata, discuss copyright and access restrictions</a:t>
            </a:r>
          </a:p>
          <a:p>
            <a:pPr rtl="0" lvl="0">
              <a:buNone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Collaborate with IT</a:t>
            </a:r>
          </a:p>
          <a:p>
            <a:pPr rtl="0" lvl="0">
              <a:buNone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- Build database, provide server space, help define metadata, access restrictions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000" lang="en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Conclusions	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200150" x="457200"/>
            <a:ext cy="3246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Reinforce importance of archival perspective to librarians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Maintain a constant contact with advancement and marketing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Get creative with the collection and talk to other departments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There are always new collaborative projects to be explored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y="1013780" x="685800"/>
            <a:ext cy="1810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Outreach for Survival</a:t>
            </a:r>
          </a:p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y="2964774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Creative Collaboration with The Boston Conservatory Archives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y="4343375" x="5143475"/>
            <a:ext cy="746999" cx="3870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lt2"/>
                </a:solidFill>
              </a:rPr>
              <a:t>Presented by Brendan Higgins</a:t>
            </a:r>
          </a:p>
          <a:p>
            <a:pPr rtl="0" lvl="0">
              <a:buNone/>
            </a:pPr>
            <a:r>
              <a:rPr lang="en">
                <a:solidFill>
                  <a:schemeClr val="lt2"/>
                </a:solidFill>
              </a:rPr>
              <a:t>New England Archivist’s Spring Meeting</a:t>
            </a:r>
          </a:p>
          <a:p>
            <a:pPr>
              <a:buNone/>
            </a:pPr>
            <a:r>
              <a:rPr lang="en">
                <a:solidFill>
                  <a:schemeClr val="lt2"/>
                </a:solidFill>
              </a:rPr>
              <a:t>Portsmouth, NH. March 22, 2014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accent3"/>
                </a:solidFill>
              </a:rPr>
              <a:t>Outreach for Survival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200150" x="457200"/>
            <a:ext cy="3246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
</a:t>
            </a:r>
            <a:r>
              <a:rPr lang="en">
                <a:latin typeface="Arvo"/>
                <a:ea typeface="Arvo"/>
                <a:cs typeface="Arvo"/>
                <a:sym typeface="Arvo"/>
              </a:rPr>
              <a:t>Collaborating with:</a:t>
            </a:r>
          </a:p>
          <a:p>
            <a:pPr rtl="0" lvl="0" indent="-419100" marL="45720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Librarians</a:t>
            </a:r>
          </a:p>
          <a:p>
            <a:pPr rtl="0" lvl="0" indent="-419100" marL="45720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Marketing and Advancement Offices</a:t>
            </a:r>
          </a:p>
          <a:p>
            <a:pPr rtl="0" lvl="0" indent="-419100" marL="45720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Individual Schools/Departments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7" name="Shape 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55075" x="1913049"/>
            <a:ext cy="3988424" cx="53179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accent3"/>
                </a:solidFill>
              </a:rPr>
              <a:t>Boston Conservatory Archives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Current state of the archives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200150" x="457200"/>
            <a:ext cy="3725699" cx="4579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One finding aid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One filing cabinet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Materials scattered in library and on campus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Preservation concerns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No funding, no archivist</a:t>
            </a:r>
          </a:p>
          <a:p>
            <a:pPr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NHPRC Grant pending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55250" x="5812547"/>
            <a:ext cy="3988249" cx="299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Shape 66"/>
          <p:cNvCxnSpPr/>
          <p:nvPr/>
        </p:nvCxnSpPr>
        <p:spPr>
          <a:xfrm>
            <a:off y="1344575" x="5346250"/>
            <a:ext cy="0" cx="1568699"/>
          </a:xfrm>
          <a:prstGeom prst="straightConnector1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Current state of the archives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56825" x="3076984"/>
            <a:ext cy="3986672" cx="299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156812" x="3076984"/>
            <a:ext cy="3986698" cx="2990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Collaboration with Librarians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200150" x="457200"/>
            <a:ext cy="3246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900" lang="en">
                <a:latin typeface="Quicksand"/>
                <a:ea typeface="Quicksand"/>
                <a:cs typeface="Quicksand"/>
                <a:sym typeface="Quicksand"/>
              </a:rPr>
              <a:t>Why would a librarian need to think like an archivist?</a:t>
            </a:r>
          </a:p>
          <a:p>
            <a:pPr rtl="0" lvl="0" indent="-34925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sz="1900" lang="en">
                <a:latin typeface="Quicksand"/>
                <a:ea typeface="Quicksand"/>
                <a:cs typeface="Quicksand"/>
                <a:sym typeface="Quicksand"/>
              </a:rPr>
              <a:t>Appraisal of donations</a:t>
            </a:r>
          </a:p>
          <a:p>
            <a:pPr rtl="0" lvl="1" indent="-349250" marL="1371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900" lang="en">
                <a:latin typeface="Quicksand"/>
                <a:ea typeface="Quicksand"/>
                <a:cs typeface="Quicksand"/>
                <a:sym typeface="Quicksand"/>
              </a:rPr>
              <a:t>Librarians only see what is valuable to the library</a:t>
            </a:r>
          </a:p>
          <a:p>
            <a:pPr rtl="0" lvl="1" indent="-349250" marL="1371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900" lang="en">
                <a:latin typeface="Quicksand"/>
                <a:ea typeface="Quicksand"/>
                <a:cs typeface="Quicksand"/>
                <a:sym typeface="Quicksand"/>
              </a:rPr>
              <a:t>Don’t apply archival theory - respect des fonds and original order</a:t>
            </a:r>
          </a:p>
          <a:p>
            <a:pPr rtl="0" lvl="1" indent="-349250" marL="1371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900" lang="en">
                <a:latin typeface="Quicksand"/>
                <a:ea typeface="Quicksand"/>
                <a:cs typeface="Quicksand"/>
                <a:sym typeface="Quicksand"/>
              </a:rPr>
              <a:t>Value functionality of an item over its possible contextual value</a:t>
            </a:r>
          </a:p>
          <a:p>
            <a:pPr rtl="0" lvl="0" indent="-349250" marL="4572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sz="1900" lang="en">
                <a:latin typeface="Quicksand"/>
                <a:ea typeface="Quicksand"/>
                <a:cs typeface="Quicksand"/>
                <a:sym typeface="Quicksand"/>
              </a:rPr>
              <a:t>Acquisitions</a:t>
            </a:r>
          </a:p>
          <a:p>
            <a:pPr rtl="0" lvl="1" indent="-349250" marL="1371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900" lang="en">
                <a:latin typeface="Quicksand"/>
                <a:ea typeface="Quicksand"/>
                <a:cs typeface="Quicksand"/>
                <a:sym typeface="Quicksand"/>
              </a:rPr>
              <a:t>Lack understanding of what the archives collects</a:t>
            </a:r>
          </a:p>
          <a:p>
            <a:pPr rtl="0" lvl="1" indent="-349250" marL="1371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900" lang="en">
                <a:latin typeface="Quicksand"/>
                <a:ea typeface="Quicksand"/>
                <a:cs typeface="Quicksand"/>
                <a:sym typeface="Quicksand"/>
              </a:rPr>
              <a:t>Don’t consider documenting provenance or even date of acquisition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Collaboration with Librarians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y="3954150" x="20477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86" name="Shape 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4900" x="2864625"/>
            <a:ext cy="3725176" cx="34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04900" x="1322825"/>
            <a:ext cy="3725172" cx="327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653949" x="4789375"/>
            <a:ext cy="2987925" cx="335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Collaboration with Librarians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1200150" x="457200"/>
            <a:ext cy="3246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">
                <a:latin typeface="Quicksand"/>
                <a:ea typeface="Quicksand"/>
                <a:cs typeface="Quicksand"/>
                <a:sym typeface="Quicksand"/>
              </a:rPr>
              <a:t>Solution- Maintain the discussion with librarians 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Explain core principles of archival theory and its applicability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Properly assess donations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Teach librarians what to look for and to know when to contact the archivist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Document acquisitions appropriately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